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4"/>
  </p:notesMasterIdLst>
  <p:sldIdLst>
    <p:sldId id="256" r:id="rId2"/>
    <p:sldId id="924" r:id="rId3"/>
    <p:sldId id="926" r:id="rId4"/>
    <p:sldId id="1110" r:id="rId5"/>
    <p:sldId id="1099" r:id="rId6"/>
    <p:sldId id="939" r:id="rId7"/>
    <p:sldId id="954" r:id="rId8"/>
    <p:sldId id="1112" r:id="rId9"/>
    <p:sldId id="1113" r:id="rId10"/>
    <p:sldId id="1109" r:id="rId11"/>
    <p:sldId id="1111" r:id="rId12"/>
    <p:sldId id="1098" r:id="rId13"/>
    <p:sldId id="1097" r:id="rId14"/>
    <p:sldId id="1094" r:id="rId15"/>
    <p:sldId id="955" r:id="rId16"/>
    <p:sldId id="1095" r:id="rId17"/>
    <p:sldId id="1114" r:id="rId18"/>
    <p:sldId id="1096" r:id="rId19"/>
    <p:sldId id="1101" r:id="rId20"/>
    <p:sldId id="1100" r:id="rId21"/>
    <p:sldId id="956" r:id="rId22"/>
    <p:sldId id="1093" r:id="rId23"/>
    <p:sldId id="1103" r:id="rId24"/>
    <p:sldId id="1108" r:id="rId25"/>
    <p:sldId id="1115" r:id="rId26"/>
    <p:sldId id="1102" r:id="rId27"/>
    <p:sldId id="1116" r:id="rId28"/>
    <p:sldId id="1104" r:id="rId29"/>
    <p:sldId id="1105" r:id="rId30"/>
    <p:sldId id="1106" r:id="rId31"/>
    <p:sldId id="1107" r:id="rId32"/>
    <p:sldId id="447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924"/>
            <p14:sldId id="926"/>
            <p14:sldId id="1110"/>
            <p14:sldId id="1099"/>
            <p14:sldId id="939"/>
            <p14:sldId id="954"/>
            <p14:sldId id="1112"/>
            <p14:sldId id="1113"/>
            <p14:sldId id="1109"/>
            <p14:sldId id="1111"/>
            <p14:sldId id="1098"/>
            <p14:sldId id="1097"/>
            <p14:sldId id="1094"/>
            <p14:sldId id="955"/>
            <p14:sldId id="1095"/>
            <p14:sldId id="1114"/>
            <p14:sldId id="1096"/>
            <p14:sldId id="1101"/>
            <p14:sldId id="1100"/>
            <p14:sldId id="956"/>
            <p14:sldId id="1093"/>
            <p14:sldId id="1103"/>
            <p14:sldId id="1108"/>
            <p14:sldId id="1115"/>
            <p14:sldId id="1102"/>
            <p14:sldId id="1116"/>
            <p14:sldId id="1104"/>
            <p14:sldId id="1105"/>
            <p14:sldId id="1106"/>
            <p14:sldId id="110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222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12/17/2018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一般为了简化模型，假设隐变量先验分布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为标准高斯分布</a:t>
            </a:r>
            <a:r>
              <a:rPr lang="en-US" altLang="zh-CN" dirty="0"/>
              <a:t>N(z;0,I)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隐变量</a:t>
            </a:r>
            <a:r>
              <a:rPr lang="en-US" altLang="zh-CN" dirty="0"/>
              <a:t>z</a:t>
            </a:r>
            <a:r>
              <a:rPr lang="zh-CN" altLang="en-US" dirty="0"/>
              <a:t>的每一维之间都是独立的。在这个假设下，先验分布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中没有参</a:t>
            </a:r>
          </a:p>
          <a:p>
            <a:r>
              <a:rPr lang="zh-CN" altLang="en-US" dirty="0"/>
              <a:t>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7040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一般为了简化模型，假设隐变量先验分布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为标准高斯分布</a:t>
            </a:r>
            <a:r>
              <a:rPr lang="en-US" altLang="zh-CN" dirty="0"/>
              <a:t>N(z;0,I)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隐变量</a:t>
            </a:r>
            <a:r>
              <a:rPr lang="en-US" altLang="zh-CN" dirty="0"/>
              <a:t>z</a:t>
            </a:r>
            <a:r>
              <a:rPr lang="zh-CN" altLang="en-US" dirty="0"/>
              <a:t>的每一维之间都是独立的。在这个假设下，先验分布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中没有参</a:t>
            </a:r>
          </a:p>
          <a:p>
            <a:r>
              <a:rPr lang="zh-CN" altLang="en-US" dirty="0"/>
              <a:t>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65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在深度生成模型中，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是非常复杂的分布，很难用简单的分布去近似。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14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3988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DCGANs</a:t>
            </a:r>
            <a:r>
              <a:rPr lang="zh-CN" altLang="en-US" dirty="0"/>
              <a:t>的主要优点是通过一些经验性的网络结构设计使得对抗训练更</a:t>
            </a:r>
          </a:p>
          <a:p>
            <a:r>
              <a:rPr lang="zh-CN" altLang="en-US" dirty="0"/>
              <a:t>加稳定。比如，（</a:t>
            </a:r>
            <a:r>
              <a:rPr lang="en-US" altLang="zh-CN" dirty="0"/>
              <a:t>1</a:t>
            </a:r>
            <a:r>
              <a:rPr lang="zh-CN" altLang="en-US" dirty="0"/>
              <a:t>）使用代步长的卷积（在判别网络中）和微步卷积（在生成</a:t>
            </a:r>
          </a:p>
          <a:p>
            <a:r>
              <a:rPr lang="zh-CN" altLang="en-US" dirty="0"/>
              <a:t>网络中）来代替汇聚操作，以免损失信息；（</a:t>
            </a:r>
            <a:r>
              <a:rPr lang="en-US" altLang="zh-CN" dirty="0"/>
              <a:t>2</a:t>
            </a:r>
            <a:r>
              <a:rPr lang="zh-CN" altLang="en-US" dirty="0"/>
              <a:t>）使用批量归一化；（</a:t>
            </a:r>
            <a:r>
              <a:rPr lang="en-US" altLang="zh-CN" dirty="0"/>
              <a:t>3</a:t>
            </a:r>
            <a:r>
              <a:rPr lang="zh-CN" altLang="en-US" dirty="0"/>
              <a:t>）去除卷积</a:t>
            </a:r>
          </a:p>
          <a:p>
            <a:r>
              <a:rPr lang="zh-CN" altLang="en-US" dirty="0"/>
              <a:t>层之后的全连接层；（</a:t>
            </a:r>
            <a:r>
              <a:rPr lang="en-US" altLang="zh-CN" dirty="0"/>
              <a:t>4</a:t>
            </a:r>
            <a:r>
              <a:rPr lang="zh-CN" altLang="en-US" dirty="0"/>
              <a:t>）在生成网络中，除了最后一层使用</a:t>
            </a:r>
            <a:r>
              <a:rPr lang="en-US" altLang="zh-CN" dirty="0" err="1"/>
              <a:t>Tanh</a:t>
            </a:r>
            <a:r>
              <a:rPr lang="zh-CN" altLang="en-US" dirty="0"/>
              <a:t>激活函数外，</a:t>
            </a:r>
          </a:p>
          <a:p>
            <a:r>
              <a:rPr lang="zh-CN" altLang="en-US" dirty="0"/>
              <a:t>其余层都使用</a:t>
            </a:r>
            <a:r>
              <a:rPr lang="en-US" altLang="zh-CN" dirty="0" err="1"/>
              <a:t>ReLU</a:t>
            </a:r>
            <a:r>
              <a:rPr lang="zh-CN" altLang="en-US" dirty="0"/>
              <a:t>函数；（</a:t>
            </a:r>
            <a:r>
              <a:rPr lang="en-US" altLang="zh-CN" dirty="0"/>
              <a:t>5</a:t>
            </a:r>
            <a:r>
              <a:rPr lang="zh-CN" altLang="en-US" dirty="0"/>
              <a:t>）在判别网络中，都使用</a:t>
            </a:r>
            <a:r>
              <a:rPr lang="en-US" altLang="zh-CN" dirty="0" err="1"/>
              <a:t>LeakyReLU</a:t>
            </a:r>
            <a:r>
              <a:rPr lang="zh-CN" altLang="en-US" dirty="0"/>
              <a:t>激活函数。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00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  <a:endParaRPr lang="en-US" altLang="zh-CN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模型汇总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7543800" cy="79845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971800"/>
            <a:ext cx="7239000" cy="616656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4045620" y="2201019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下箭头 5">
            <a:extLst>
              <a:ext uri="{FF2B5EF4-FFF2-40B4-BE49-F238E27FC236}">
                <a16:creationId xmlns:a16="http://schemas.microsoft.com/office/drawing/2014/main" id="{86043F48-B2AC-45F7-AD71-6E6AA3801363}"/>
              </a:ext>
            </a:extLst>
          </p:cNvPr>
          <p:cNvSpPr/>
          <p:nvPr/>
        </p:nvSpPr>
        <p:spPr>
          <a:xfrm>
            <a:off x="4045620" y="3808275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681EF6-D1B3-4B5F-BBD2-52FCDE606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09" y="4724400"/>
            <a:ext cx="7226391" cy="990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534190-17A7-419F-A486-BC37B70CC0A7}"/>
              </a:ext>
            </a:extLst>
          </p:cNvPr>
          <p:cNvSpPr/>
          <p:nvPr/>
        </p:nvSpPr>
        <p:spPr>
          <a:xfrm>
            <a:off x="2362200" y="3124200"/>
            <a:ext cx="838200" cy="46425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38893D-660C-4F17-B137-19A7CCFE680F}"/>
              </a:ext>
            </a:extLst>
          </p:cNvPr>
          <p:cNvSpPr txBox="1"/>
          <p:nvPr/>
        </p:nvSpPr>
        <p:spPr>
          <a:xfrm>
            <a:off x="2286000" y="3623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再参数化</a:t>
            </a:r>
          </a:p>
        </p:txBody>
      </p:sp>
    </p:spTree>
    <p:extLst>
      <p:ext uri="{BB962C8B-B14F-4D97-AF65-F5344CB8AC3E}">
        <p14:creationId xmlns:p14="http://schemas.microsoft.com/office/powerpoint/2010/main" val="187023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再参数化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分布</a:t>
            </a:r>
            <a:r>
              <a:rPr lang="en-US" altLang="zh-CN" dirty="0"/>
              <a:t>q(</a:t>
            </a:r>
            <a:r>
              <a:rPr lang="en-US" altLang="zh-CN" dirty="0" err="1"/>
              <a:t>z|x,ϕ</a:t>
            </a:r>
            <a:r>
              <a:rPr lang="en-US" altLang="zh-CN" dirty="0"/>
              <a:t>)</a:t>
            </a:r>
            <a:r>
              <a:rPr lang="zh-CN" altLang="en-US"/>
              <a:t>依赖于参数</a:t>
            </a:r>
            <a:r>
              <a:rPr lang="en-US" altLang="zh-CN" dirty="0"/>
              <a:t>ϕ</a:t>
            </a:r>
          </a:p>
          <a:p>
            <a:endParaRPr lang="en-US" altLang="zh-CN" dirty="0"/>
          </a:p>
          <a:p>
            <a:r>
              <a:rPr lang="zh-CN" altLang="en-US" dirty="0"/>
              <a:t>再参数化（</a:t>
            </a:r>
            <a:r>
              <a:rPr lang="en-US" altLang="zh-CN" dirty="0" err="1"/>
              <a:t>reparameterization</a:t>
            </a:r>
            <a:r>
              <a:rPr lang="zh-CN" altLang="en-US" dirty="0"/>
              <a:t>）是实现通过随机变量实现反向传播的一种重要手段</a:t>
            </a:r>
          </a:p>
        </p:txBody>
      </p:sp>
      <p:sp>
        <p:nvSpPr>
          <p:cNvPr id="4" name="矩形 3"/>
          <p:cNvSpPr/>
          <p:nvPr/>
        </p:nvSpPr>
        <p:spPr>
          <a:xfrm>
            <a:off x="1372429" y="4419600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z</a:t>
            </a:r>
            <a:r>
              <a:rPr lang="zh-CN" altLang="en-US" sz="2400" dirty="0"/>
              <a:t> </a:t>
            </a:r>
            <a:r>
              <a:rPr lang="el-GR" altLang="zh-CN" sz="2400" dirty="0"/>
              <a:t>∼</a:t>
            </a:r>
            <a:r>
              <a:rPr lang="en-US" altLang="zh-CN" sz="2400" dirty="0"/>
              <a:t> </a:t>
            </a:r>
            <a:r>
              <a:rPr lang="zh-CN" altLang="en-US" sz="2400" dirty="0"/>
              <a:t>N(µ</a:t>
            </a:r>
            <a:r>
              <a:rPr lang="zh-CN" altLang="en-US" sz="2400" baseline="-25000" dirty="0"/>
              <a:t>I</a:t>
            </a:r>
            <a:r>
              <a:rPr lang="zh-CN" altLang="en-US" sz="2400" dirty="0"/>
              <a:t> ,σ</a:t>
            </a:r>
            <a:r>
              <a:rPr lang="en-US" altLang="zh-CN" sz="2400" baseline="-25000" dirty="0"/>
              <a:t>I</a:t>
            </a:r>
            <a:r>
              <a:rPr lang="zh-CN" altLang="en-US" sz="2400" baseline="30000" dirty="0"/>
              <a:t>2</a:t>
            </a:r>
            <a:r>
              <a:rPr lang="zh-CN" altLang="en-US" sz="2400" dirty="0"/>
              <a:t>I)</a:t>
            </a:r>
          </a:p>
        </p:txBody>
      </p:sp>
      <p:sp>
        <p:nvSpPr>
          <p:cNvPr id="5" name="矩形 4"/>
          <p:cNvSpPr/>
          <p:nvPr/>
        </p:nvSpPr>
        <p:spPr>
          <a:xfrm>
            <a:off x="5029200" y="4191000"/>
            <a:ext cx="2658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dirty="0"/>
              <a:t>ϵ ∼ </a:t>
            </a:r>
            <a:r>
              <a:rPr lang="en-US" altLang="zh-CN" sz="2400" dirty="0"/>
              <a:t>N(0,I)</a:t>
            </a:r>
          </a:p>
          <a:p>
            <a:r>
              <a:rPr lang="pl-PL" altLang="zh-CN" sz="2400" dirty="0"/>
              <a:t>z = µ</a:t>
            </a:r>
            <a:r>
              <a:rPr lang="pl-PL" altLang="zh-CN" sz="2400" baseline="-25000" dirty="0"/>
              <a:t>I</a:t>
            </a:r>
            <a:r>
              <a:rPr lang="pl-PL" altLang="zh-CN" sz="2400" dirty="0"/>
              <a:t> + σ</a:t>
            </a:r>
            <a:r>
              <a:rPr lang="pl-PL" altLang="zh-CN" sz="2400" baseline="-25000" dirty="0"/>
              <a:t>I</a:t>
            </a:r>
            <a:r>
              <a:rPr lang="pl-PL" altLang="zh-CN" sz="2400" dirty="0"/>
              <a:t>⊙ϵ,</a:t>
            </a:r>
            <a:endParaRPr lang="zh-CN" altLang="en-US" sz="2400" dirty="0"/>
          </a:p>
        </p:txBody>
      </p:sp>
      <p:sp>
        <p:nvSpPr>
          <p:cNvPr id="6" name="右箭头 5"/>
          <p:cNvSpPr/>
          <p:nvPr/>
        </p:nvSpPr>
        <p:spPr>
          <a:xfrm>
            <a:off x="3734629" y="4572000"/>
            <a:ext cx="762000" cy="228600"/>
          </a:xfrm>
          <a:prstGeom prst="rightArrow">
            <a:avLst/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869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变分自编码器的训练过程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95400"/>
            <a:ext cx="5715000" cy="48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变分自编码器学习到的隐变量流形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7207532" cy="37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生成对抗网络</a:t>
            </a:r>
          </a:p>
        </p:txBody>
      </p:sp>
    </p:spTree>
    <p:extLst>
      <p:ext uri="{BB962C8B-B14F-4D97-AF65-F5344CB8AC3E}">
        <p14:creationId xmlns:p14="http://schemas.microsoft.com/office/powerpoint/2010/main" val="388859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显式密度模型和隐式密度模型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显式密度模型</a:t>
            </a:r>
            <a:endParaRPr lang="en-US" altLang="zh-CN" dirty="0"/>
          </a:p>
          <a:p>
            <a:pPr lvl="1"/>
            <a:r>
              <a:rPr lang="zh-CN" altLang="en-US" dirty="0"/>
              <a:t>显示地构建出样本的密度函数</a:t>
            </a:r>
            <a:r>
              <a:rPr lang="en-US" altLang="zh-CN" dirty="0"/>
              <a:t>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，并通过最大似然估计来求解参数；</a:t>
            </a:r>
            <a:endParaRPr lang="en-US" altLang="zh-CN" dirty="0"/>
          </a:p>
          <a:p>
            <a:pPr lvl="1"/>
            <a:r>
              <a:rPr lang="zh-CN" altLang="en-US" dirty="0"/>
              <a:t>变分自编码器、深度信念网络</a:t>
            </a:r>
            <a:endParaRPr lang="en-US" altLang="zh-CN" dirty="0"/>
          </a:p>
          <a:p>
            <a:r>
              <a:rPr lang="zh-CN" altLang="en-US" dirty="0"/>
              <a:t>隐式密度模型</a:t>
            </a:r>
            <a:endParaRPr lang="en-US" altLang="zh-CN" dirty="0"/>
          </a:p>
          <a:p>
            <a:pPr lvl="1"/>
            <a:r>
              <a:rPr lang="zh-CN" altLang="en-US" dirty="0"/>
              <a:t>不显示地估计出数据分布的密度函数</a:t>
            </a:r>
            <a:endParaRPr lang="en-US" altLang="zh-CN" dirty="0"/>
          </a:p>
          <a:p>
            <a:pPr lvl="1"/>
            <a:r>
              <a:rPr lang="zh-CN" altLang="en-US" dirty="0"/>
              <a:t>但能生成符合数据分布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data</a:t>
            </a:r>
            <a:r>
              <a:rPr lang="en-US" altLang="zh-CN" dirty="0"/>
              <a:t> (x)</a:t>
            </a:r>
            <a:r>
              <a:rPr lang="zh-CN" altLang="en-US" dirty="0"/>
              <a:t>的样本</a:t>
            </a:r>
            <a:endParaRPr lang="en-US" altLang="zh-CN" dirty="0"/>
          </a:p>
          <a:p>
            <a:pPr lvl="1"/>
            <a:r>
              <a:rPr lang="zh-CN" altLang="en-US" dirty="0"/>
              <a:t>无法用最大似然估计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61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生成网络从潜在空间（</a:t>
            </a:r>
            <a:r>
              <a:rPr lang="en-US" altLang="zh-CN" dirty="0"/>
              <a:t>latent space</a:t>
            </a:r>
            <a:r>
              <a:rPr lang="zh-CN" altLang="en-US" dirty="0"/>
              <a:t>）中随机采样作为输入，其输出结果需要尽量模仿训练集中的真实样本。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2CF2A040-1BDC-4424-8F6F-71590F406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48000"/>
            <a:ext cx="7116001" cy="152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B46A03-4919-4719-95AC-875E2F9D4EFA}"/>
              </a:ext>
            </a:extLst>
          </p:cNvPr>
          <p:cNvSpPr txBox="1"/>
          <p:nvPr/>
        </p:nvSpPr>
        <p:spPr>
          <a:xfrm>
            <a:off x="3376072" y="502920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如何学习生成网络？</a:t>
            </a:r>
          </a:p>
        </p:txBody>
      </p:sp>
    </p:spTree>
    <p:extLst>
      <p:ext uri="{BB962C8B-B14F-4D97-AF65-F5344CB8AC3E}">
        <p14:creationId xmlns:p14="http://schemas.microsoft.com/office/powerpoint/2010/main" val="37123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01538-AF06-4CE0-A707-A26F4828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67E5F-13A7-4018-9218-91A10677B0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判别网络的输入则为真实样本或生成网络的输出，其目的是将生成网络的输出从真实样本中尽可能分辨出来。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E37BD1E1-7883-4537-B71A-20E3532E0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88080"/>
            <a:ext cx="6801556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02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对抗训练</a:t>
            </a:r>
            <a:endParaRPr lang="en-US" altLang="zh-CN" dirty="0"/>
          </a:p>
          <a:p>
            <a:pPr lvl="1"/>
            <a:r>
              <a:rPr lang="zh-CN" altLang="en-US" dirty="0"/>
              <a:t>生成网络要尽可能地欺骗判别网络。</a:t>
            </a:r>
            <a:endParaRPr lang="en-US" altLang="zh-CN" dirty="0"/>
          </a:p>
          <a:p>
            <a:pPr lvl="1"/>
            <a:r>
              <a:rPr lang="zh-CN" altLang="en-US" dirty="0"/>
              <a:t>判别网络将生成网络生成的样本与真实样本中尽可能区分出来。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两个网络相互对抗、不断调整参数，最终目的是使判别网络无法判断生成网络的输出结果是否真实。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47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88080"/>
            <a:ext cx="6801556" cy="1524000"/>
          </a:xfrm>
          <a:prstGeom prst="rect">
            <a:avLst/>
          </a:prstGeom>
        </p:spPr>
      </p:pic>
      <p:pic>
        <p:nvPicPr>
          <p:cNvPr id="10" name="内容占位符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356" y="2209800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01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概率生成模型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生成模型指一系列用于随机生成可观测数据的模型。</a:t>
            </a:r>
            <a:endParaRPr lang="en-US" altLang="zh-CN" dirty="0"/>
          </a:p>
          <a:p>
            <a:pPr lvl="1"/>
            <a:r>
              <a:rPr lang="zh-CN" altLang="en-US" dirty="0"/>
              <a:t>生成数据</a:t>
            </a:r>
            <a:r>
              <a:rPr lang="en-US" altLang="zh-CN" dirty="0"/>
              <a:t>x</a:t>
            </a:r>
            <a:r>
              <a:rPr lang="zh-CN" altLang="en-US" dirty="0"/>
              <a:t>的过程可以分为两步进行：</a:t>
            </a:r>
            <a:endParaRPr lang="en-US" altLang="zh-CN" dirty="0"/>
          </a:p>
          <a:p>
            <a:pPr lvl="2"/>
            <a:r>
              <a:rPr lang="zh-CN" altLang="en-US" dirty="0"/>
              <a:t>根据隐变量的先验分布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进行采样，得到样本</a:t>
            </a:r>
            <a:r>
              <a:rPr lang="en-US" altLang="zh-CN" dirty="0"/>
              <a:t>z</a:t>
            </a:r>
            <a:r>
              <a:rPr lang="zh-CN" altLang="en-US" dirty="0"/>
              <a:t>；</a:t>
            </a:r>
          </a:p>
          <a:p>
            <a:pPr lvl="2"/>
            <a:r>
              <a:rPr lang="zh-CN" altLang="en-US" dirty="0"/>
              <a:t>根据条件分布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进行采样，得到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971800"/>
            <a:ext cx="226726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5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2400"/>
            <a:ext cx="5943600" cy="6650484"/>
          </a:xfrm>
        </p:spPr>
      </p:pic>
    </p:spTree>
    <p:extLst>
      <p:ext uri="{BB962C8B-B14F-4D97-AF65-F5344CB8AC3E}">
        <p14:creationId xmlns:p14="http://schemas.microsoft.com/office/powerpoint/2010/main" val="3692646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7" y="1981200"/>
            <a:ext cx="856750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一个具体的模型：</a:t>
            </a:r>
            <a:r>
              <a:rPr lang="en-US" altLang="zh-CN" dirty="0"/>
              <a:t>DCGANs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判别网络是一个传统的深度卷积网络，但使用了带步长的卷积来实现下采样操作，不用最大汇聚（</a:t>
            </a:r>
            <a:r>
              <a:rPr lang="en-US" altLang="zh-CN" sz="2400" dirty="0"/>
              <a:t>pooling</a:t>
            </a:r>
            <a:r>
              <a:rPr lang="zh-CN" altLang="en-US" sz="2400" dirty="0"/>
              <a:t>）操作。</a:t>
            </a:r>
            <a:endParaRPr lang="en-US" altLang="zh-CN" sz="2400" dirty="0"/>
          </a:p>
          <a:p>
            <a:r>
              <a:rPr lang="zh-CN" altLang="en-US" sz="2400" dirty="0"/>
              <a:t>生成网络使用一个特殊的深度卷积网络来实现使用微步卷积来生成</a:t>
            </a:r>
            <a:r>
              <a:rPr lang="en-US" altLang="zh-CN" sz="2400" dirty="0"/>
              <a:t>64×63</a:t>
            </a:r>
            <a:r>
              <a:rPr lang="zh-CN" altLang="en-US" sz="2400" dirty="0"/>
              <a:t>大小的图像。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42" y="2842260"/>
            <a:ext cx="799851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8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不稳定性</a:t>
            </a:r>
          </a:p>
        </p:txBody>
      </p:sp>
      <p:pic>
        <p:nvPicPr>
          <p:cNvPr id="4" name="内容占位符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371600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0800"/>
            <a:ext cx="6172200" cy="33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模型坍塌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C65D5D-104D-415B-8181-FA83EEEB6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08" y="2362200"/>
            <a:ext cx="719598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5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47926-16E0-41BA-933C-EA378C8C9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78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Distance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Earth Mover</a:t>
            </a:r>
            <a:r>
              <a:rPr lang="en-US" altLang="zh-CN" dirty="0">
                <a:latin typeface="Yu Gothic UI" panose="020B0500000000000000" pitchFamily="34" charset="-128"/>
                <a:ea typeface="Yu Gothic UI" panose="020B0500000000000000" pitchFamily="34" charset="-128"/>
              </a:rPr>
              <a:t>’</a:t>
            </a:r>
            <a:r>
              <a:rPr lang="en-US" altLang="zh-CN" dirty="0"/>
              <a:t>s Distance</a:t>
            </a:r>
            <a:r>
              <a:rPr lang="zh-CN" altLang="en-US" dirty="0"/>
              <a:t>）</a:t>
            </a: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199"/>
            <a:ext cx="8077200" cy="4389007"/>
          </a:xfrm>
        </p:spPr>
      </p:pic>
    </p:spTree>
    <p:extLst>
      <p:ext uri="{BB962C8B-B14F-4D97-AF65-F5344CB8AC3E}">
        <p14:creationId xmlns:p14="http://schemas.microsoft.com/office/powerpoint/2010/main" val="2239483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8B3D7-B75C-4826-B30F-58524B78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</a:t>
            </a:r>
            <a:r>
              <a:rPr lang="zh-CN" altLang="en-US" dirty="0"/>
              <a:t>连续函数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1495B-5CB9-4168-9127-E05C2404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6575143" cy="34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0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Kantorovich-Rubinstein duality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4696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6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897591" cy="4718197"/>
          </a:xfrm>
        </p:spPr>
      </p:pic>
    </p:spTree>
    <p:extLst>
      <p:ext uri="{BB962C8B-B14F-4D97-AF65-F5344CB8AC3E}">
        <p14:creationId xmlns:p14="http://schemas.microsoft.com/office/powerpoint/2010/main" val="88116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深度生成模型就是利用神经网络来建模条件分布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变分自编码器（</a:t>
            </a:r>
            <a:r>
              <a:rPr lang="en-US" altLang="zh-CN" dirty="0"/>
              <a:t>Variational Autoencoder</a:t>
            </a:r>
            <a:r>
              <a:rPr lang="zh-CN" altLang="en-US" dirty="0"/>
              <a:t>，</a:t>
            </a:r>
            <a:r>
              <a:rPr lang="en-US" altLang="zh-CN" dirty="0"/>
              <a:t>VAE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Kingma</a:t>
            </a:r>
            <a:r>
              <a:rPr lang="en-US" altLang="zh-CN" dirty="0"/>
              <a:t> and Welling, 2013, Rezende et al., 2014]</a:t>
            </a:r>
            <a:r>
              <a:rPr lang="zh-CN" altLang="en-US" dirty="0"/>
              <a:t>。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生成对抗网络（</a:t>
            </a:r>
            <a:r>
              <a:rPr lang="en-US" altLang="zh-CN" dirty="0"/>
              <a:t>Generative Adversarial Network</a:t>
            </a:r>
            <a:r>
              <a:rPr lang="zh-CN" altLang="en-US" dirty="0"/>
              <a:t>，</a:t>
            </a:r>
            <a:r>
              <a:rPr lang="en-US" altLang="zh-CN" dirty="0"/>
              <a:t>GAN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Goodfellow</a:t>
            </a:r>
            <a:r>
              <a:rPr lang="en-US" altLang="zh-CN" dirty="0"/>
              <a:t> et al., 2014]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798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18569"/>
            <a:ext cx="7010400" cy="5330305"/>
          </a:xfrm>
        </p:spPr>
      </p:pic>
    </p:spTree>
    <p:extLst>
      <p:ext uri="{BB962C8B-B14F-4D97-AF65-F5344CB8AC3E}">
        <p14:creationId xmlns:p14="http://schemas.microsoft.com/office/powerpoint/2010/main" val="346181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" y="1219200"/>
            <a:ext cx="8895214" cy="1232036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8878278" cy="12955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243727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DCGAN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47800" y="248555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WGAN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343400" y="2854887"/>
            <a:ext cx="0" cy="141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572000" y="3237877"/>
            <a:ext cx="430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batch normalization </a:t>
            </a:r>
          </a:p>
          <a:p>
            <a:r>
              <a:rPr lang="en-US" altLang="zh-CN" dirty="0"/>
              <a:t>constant number of filters at every layer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562600" y="2971800"/>
            <a:ext cx="22098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638800" y="2971800"/>
            <a:ext cx="17526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60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</p:spTree>
    <p:extLst>
      <p:ext uri="{BB962C8B-B14F-4D97-AF65-F5344CB8AC3E}">
        <p14:creationId xmlns:p14="http://schemas.microsoft.com/office/powerpoint/2010/main" val="249386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4BED31-9B27-42EE-841E-A06C3054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10000"/>
            <a:ext cx="6014514" cy="5007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给定一个样本</a:t>
            </a:r>
            <a:r>
              <a:rPr lang="en-US" altLang="zh-CN" dirty="0"/>
              <a:t>x</a:t>
            </a:r>
            <a:r>
              <a:rPr lang="zh-CN" altLang="en-US" dirty="0"/>
              <a:t>，其对数边际似然</a:t>
            </a:r>
            <a:r>
              <a:rPr lang="en-US" altLang="zh-CN" dirty="0"/>
              <a:t>log 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可以分解为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5648140" y="5166598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 step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cxnSpLocks/>
            <a:stCxn id="8" idx="0"/>
            <a:endCxn id="11" idx="2"/>
          </p:cNvCxnSpPr>
          <p:nvPr/>
        </p:nvCxnSpPr>
        <p:spPr>
          <a:xfrm flipV="1">
            <a:off x="6067486" y="4274820"/>
            <a:ext cx="0" cy="8917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819772" y="3840480"/>
            <a:ext cx="2495427" cy="43434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3180918" y="51366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 step</a:t>
            </a:r>
            <a:endParaRPr lang="zh-CN" altLang="en-US" dirty="0"/>
          </a:p>
        </p:txBody>
      </p:sp>
      <p:cxnSp>
        <p:nvCxnSpPr>
          <p:cNvPr id="21" name="直接箭头连接符 20"/>
          <p:cNvCxnSpPr>
            <a:cxnSpLocks/>
            <a:stCxn id="20" idx="0"/>
            <a:endCxn id="22" idx="2"/>
          </p:cNvCxnSpPr>
          <p:nvPr/>
        </p:nvCxnSpPr>
        <p:spPr>
          <a:xfrm flipV="1">
            <a:off x="3619500" y="4274820"/>
            <a:ext cx="0" cy="861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667000" y="3840480"/>
            <a:ext cx="1905000" cy="43434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21C35A9-F2FD-4A2A-B222-56CC6DACF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81" y="1982275"/>
            <a:ext cx="2661627" cy="103417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2E90DE7-87D3-4BFC-96E0-4CDDEC2E8CBD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V="1">
            <a:off x="3619500" y="3016445"/>
            <a:ext cx="1769395" cy="82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5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20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  <a:r>
              <a:rPr lang="en-US" altLang="zh-CN" dirty="0"/>
              <a:t>(VAE)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变分自编码器的模型结构可以分为两个部分：</a:t>
            </a:r>
            <a:endParaRPr lang="en-US" altLang="zh-CN" dirty="0"/>
          </a:p>
          <a:p>
            <a:pPr lvl="2"/>
            <a:r>
              <a:rPr lang="zh-CN" altLang="en-US" dirty="0"/>
              <a:t>寻找后验分布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的变分近似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30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pPr lvl="3"/>
            <a:r>
              <a:rPr lang="zh-CN" altLang="en-US" dirty="0"/>
              <a:t>变分推断：用简单的分布</a:t>
            </a:r>
            <a:r>
              <a:rPr lang="en-US" altLang="zh-CN" dirty="0"/>
              <a:t>q</a:t>
            </a:r>
            <a:r>
              <a:rPr lang="zh-CN" altLang="en-US" dirty="0"/>
              <a:t>去近似复杂的分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在已知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-25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的情况下，估计更好的生成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90800"/>
            <a:ext cx="2695951" cy="2648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38800" y="18288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用神经网络来替代</a:t>
            </a:r>
          </a:p>
        </p:txBody>
      </p:sp>
      <p:cxnSp>
        <p:nvCxnSpPr>
          <p:cNvPr id="8" name="直接连接符 7"/>
          <p:cNvCxnSpPr>
            <a:stCxn id="6" idx="1"/>
          </p:cNvCxnSpPr>
          <p:nvPr/>
        </p:nvCxnSpPr>
        <p:spPr>
          <a:xfrm flipH="1">
            <a:off x="5181600" y="2090410"/>
            <a:ext cx="457200" cy="36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14400" y="2221215"/>
            <a:ext cx="4267200" cy="81660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4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4" y="2133600"/>
            <a:ext cx="8492852" cy="33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A3742-D20C-4B24-A52D-3BCA0F69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推断网络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C1654-7ADA-4B72-868B-82AEFD839D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推断网络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73EF7-9796-407E-AA43-C11988A2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05000"/>
            <a:ext cx="2106441" cy="419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B55DE9-2597-42D4-B409-F99834B11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00311"/>
            <a:ext cx="1469610" cy="10178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327D3C-CB9C-426A-A335-5F332AE05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191000"/>
            <a:ext cx="4295768" cy="17145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B244F5B-767A-4E30-9085-97C558318030}"/>
              </a:ext>
            </a:extLst>
          </p:cNvPr>
          <p:cNvSpPr/>
          <p:nvPr/>
        </p:nvSpPr>
        <p:spPr>
          <a:xfrm>
            <a:off x="2133600" y="4800600"/>
            <a:ext cx="5029200" cy="1104939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418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0AD07-843F-4D74-B14E-D0BA7393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75D81-8E52-404B-B5AE-DA3D0877EC6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先验分布</a:t>
            </a:r>
            <a:r>
              <a:rPr lang="en-US" altLang="zh-CN" dirty="0"/>
              <a:t>p(z|</a:t>
            </a:r>
            <a:r>
              <a:rPr lang="el-GR" altLang="zh-CN" dirty="0"/>
              <a:t>θ)</a:t>
            </a:r>
            <a:endParaRPr lang="en-US" altLang="zh-CN" dirty="0"/>
          </a:p>
          <a:p>
            <a:pPr lvl="1"/>
            <a:r>
              <a:rPr lang="zh-CN" altLang="en-US" dirty="0"/>
              <a:t>一般假设隐变量</a:t>
            </a:r>
            <a:r>
              <a:rPr lang="en-US" altLang="zh-CN" dirty="0"/>
              <a:t>z</a:t>
            </a:r>
            <a:r>
              <a:rPr lang="zh-CN" altLang="en-US" dirty="0"/>
              <a:t>的先验分布为各向同性的标准高斯分布</a:t>
            </a:r>
            <a:r>
              <a:rPr lang="en-US" altLang="zh-CN" dirty="0"/>
              <a:t>N(z|0,I)</a:t>
            </a:r>
          </a:p>
          <a:p>
            <a:r>
              <a:rPr lang="zh-CN" altLang="en-US" dirty="0"/>
              <a:t>条件概率分布</a:t>
            </a:r>
            <a:r>
              <a:rPr lang="en-US" altLang="zh-CN" dirty="0"/>
              <a:t>p(</a:t>
            </a:r>
            <a:r>
              <a:rPr lang="en-US" altLang="zh-CN" dirty="0" err="1"/>
              <a:t>x|z,θ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假设</a:t>
            </a:r>
            <a:r>
              <a:rPr lang="en-US" altLang="zh-CN" dirty="0"/>
              <a:t>p(</a:t>
            </a:r>
            <a:r>
              <a:rPr lang="en-US" altLang="zh-CN" dirty="0" err="1"/>
              <a:t>x|z,θ</a:t>
            </a:r>
            <a:r>
              <a:rPr lang="en-US" altLang="zh-CN" dirty="0"/>
              <a:t>)</a:t>
            </a:r>
            <a:r>
              <a:rPr lang="zh-CN" altLang="en-US" dirty="0"/>
              <a:t>服从对角化协方差的高斯分布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目标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3CF861-BE6F-4137-86CA-AA1DA1628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657600"/>
            <a:ext cx="2388447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DE40C4-1A5D-4B82-BA1C-B31D5417A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29184"/>
            <a:ext cx="3407318" cy="6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7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17650</TotalTime>
  <Words>944</Words>
  <Application>Microsoft Office PowerPoint</Application>
  <PresentationFormat>全屏显示(4:3)</PresentationFormat>
  <Paragraphs>110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Yu Gothic UI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Helvetica</vt:lpstr>
      <vt:lpstr>Wingdings</vt:lpstr>
      <vt:lpstr>Wingdings 3</vt:lpstr>
      <vt:lpstr>Origin</vt:lpstr>
      <vt:lpstr>深度生成模型</vt:lpstr>
      <vt:lpstr>概率生成模型</vt:lpstr>
      <vt:lpstr>深度生成模型</vt:lpstr>
      <vt:lpstr>变分自编码器</vt:lpstr>
      <vt:lpstr>EM算法回顾</vt:lpstr>
      <vt:lpstr>变分自编码器(VAE)</vt:lpstr>
      <vt:lpstr>变分自编码器</vt:lpstr>
      <vt:lpstr>推断网络</vt:lpstr>
      <vt:lpstr>生成网络</vt:lpstr>
      <vt:lpstr>模型汇总</vt:lpstr>
      <vt:lpstr>再参数化</vt:lpstr>
      <vt:lpstr>变分自编码器的训练过程</vt:lpstr>
      <vt:lpstr>变分自编码器学习到的隐变量流形</vt:lpstr>
      <vt:lpstr>生成对抗网络</vt:lpstr>
      <vt:lpstr>显式密度模型和隐式密度模型</vt:lpstr>
      <vt:lpstr>生成网络</vt:lpstr>
      <vt:lpstr>判别网络</vt:lpstr>
      <vt:lpstr>MinMax Game</vt:lpstr>
      <vt:lpstr>MinMax Game</vt:lpstr>
      <vt:lpstr>训练过程</vt:lpstr>
      <vt:lpstr>例子</vt:lpstr>
      <vt:lpstr>一个具体的模型：DCGANs</vt:lpstr>
      <vt:lpstr>不稳定性</vt:lpstr>
      <vt:lpstr>模型坍塌</vt:lpstr>
      <vt:lpstr>Wasserstein GAN</vt:lpstr>
      <vt:lpstr>Wasserstein Distance （Earth Mover’s Distance）</vt:lpstr>
      <vt:lpstr>Lipschitz连续函数</vt:lpstr>
      <vt:lpstr>Kantorovich-Rubinstein duality</vt:lpstr>
      <vt:lpstr>Wasserstein GAN</vt:lpstr>
      <vt:lpstr>梯度问题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1767</cp:revision>
  <dcterms:created xsi:type="dcterms:W3CDTF">2009-03-19T21:17:53Z</dcterms:created>
  <dcterms:modified xsi:type="dcterms:W3CDTF">2018-12-17T02:27:12Z</dcterms:modified>
</cp:coreProperties>
</file>